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D811E-C08F-442B-80F0-9C29C4EEED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5C8456-A10A-4E55-BA84-E3DEA0B1A9FD}">
      <dgm:prSet/>
      <dgm:spPr/>
      <dgm:t>
        <a:bodyPr/>
        <a:lstStyle/>
        <a:p>
          <a:pPr>
            <a:defRPr cap="all"/>
          </a:pPr>
          <a:r>
            <a:rPr lang="en-US"/>
            <a:t>• Patient datasets: admissions, diagnoses, demographics</a:t>
          </a:r>
        </a:p>
      </dgm:t>
    </dgm:pt>
    <dgm:pt modelId="{F5DE4BB9-0C51-4360-B596-599F717F858E}" type="parTrans" cxnId="{8C11306C-ADD9-4E29-8468-4572D3D67013}">
      <dgm:prSet/>
      <dgm:spPr/>
      <dgm:t>
        <a:bodyPr/>
        <a:lstStyle/>
        <a:p>
          <a:endParaRPr lang="en-US"/>
        </a:p>
      </dgm:t>
    </dgm:pt>
    <dgm:pt modelId="{31F11DE8-A04F-4B4C-B5A9-B40FE8A13C50}" type="sibTrans" cxnId="{8C11306C-ADD9-4E29-8468-4572D3D67013}">
      <dgm:prSet/>
      <dgm:spPr/>
      <dgm:t>
        <a:bodyPr/>
        <a:lstStyle/>
        <a:p>
          <a:endParaRPr lang="en-US"/>
        </a:p>
      </dgm:t>
    </dgm:pt>
    <dgm:pt modelId="{058BA79F-FA40-4DFA-853D-735E4D811562}">
      <dgm:prSet/>
      <dgm:spPr/>
      <dgm:t>
        <a:bodyPr/>
        <a:lstStyle/>
        <a:p>
          <a:pPr>
            <a:defRPr cap="all"/>
          </a:pPr>
          <a:r>
            <a:rPr lang="en-US"/>
            <a:t>• Staff training for chatbot/AI usage</a:t>
          </a:r>
        </a:p>
      </dgm:t>
    </dgm:pt>
    <dgm:pt modelId="{1C585528-67F0-4DA5-B5D2-F5CF26214788}" type="parTrans" cxnId="{13FE1BBC-6A89-484D-AA8C-A1F1DD1ACE67}">
      <dgm:prSet/>
      <dgm:spPr/>
      <dgm:t>
        <a:bodyPr/>
        <a:lstStyle/>
        <a:p>
          <a:endParaRPr lang="en-US"/>
        </a:p>
      </dgm:t>
    </dgm:pt>
    <dgm:pt modelId="{D15FD14A-8D3E-4877-9361-6A2A4ACF08CD}" type="sibTrans" cxnId="{13FE1BBC-6A89-484D-AA8C-A1F1DD1ACE67}">
      <dgm:prSet/>
      <dgm:spPr/>
      <dgm:t>
        <a:bodyPr/>
        <a:lstStyle/>
        <a:p>
          <a:endParaRPr lang="en-US"/>
        </a:p>
      </dgm:t>
    </dgm:pt>
    <dgm:pt modelId="{3073F192-9CE2-4401-874D-7263E44405FC}">
      <dgm:prSet/>
      <dgm:spPr/>
      <dgm:t>
        <a:bodyPr/>
        <a:lstStyle/>
        <a:p>
          <a:pPr>
            <a:defRPr cap="all"/>
          </a:pPr>
          <a:r>
            <a:rPr lang="en-US"/>
            <a:t>• Secure patient data storage</a:t>
          </a:r>
        </a:p>
      </dgm:t>
    </dgm:pt>
    <dgm:pt modelId="{59FACBDB-B578-4EBD-B42B-577C88466011}" type="parTrans" cxnId="{776FE165-4937-4211-A1C5-FFBD2EC3C0C1}">
      <dgm:prSet/>
      <dgm:spPr/>
      <dgm:t>
        <a:bodyPr/>
        <a:lstStyle/>
        <a:p>
          <a:endParaRPr lang="en-US"/>
        </a:p>
      </dgm:t>
    </dgm:pt>
    <dgm:pt modelId="{A4B527F4-9DC6-4B0F-9E21-34B10C382AE0}" type="sibTrans" cxnId="{776FE165-4937-4211-A1C5-FFBD2EC3C0C1}">
      <dgm:prSet/>
      <dgm:spPr/>
      <dgm:t>
        <a:bodyPr/>
        <a:lstStyle/>
        <a:p>
          <a:endParaRPr lang="en-US"/>
        </a:p>
      </dgm:t>
    </dgm:pt>
    <dgm:pt modelId="{1C6CEAE8-1F37-47C8-A1F9-0E71F2D4F903}">
      <dgm:prSet/>
      <dgm:spPr/>
      <dgm:t>
        <a:bodyPr/>
        <a:lstStyle/>
        <a:p>
          <a:pPr>
            <a:defRPr cap="all"/>
          </a:pPr>
          <a:r>
            <a:rPr lang="en-US"/>
            <a:t>• Python ML models for predictions</a:t>
          </a:r>
        </a:p>
      </dgm:t>
    </dgm:pt>
    <dgm:pt modelId="{281F7EA8-A8B3-4AFE-A0F2-C84016FA27A8}" type="parTrans" cxnId="{7904A76D-DEAE-4C6C-8E4A-CFA3C99DAFBD}">
      <dgm:prSet/>
      <dgm:spPr/>
      <dgm:t>
        <a:bodyPr/>
        <a:lstStyle/>
        <a:p>
          <a:endParaRPr lang="en-US"/>
        </a:p>
      </dgm:t>
    </dgm:pt>
    <dgm:pt modelId="{F05155EE-5212-43C2-8FBB-C55877524BCB}" type="sibTrans" cxnId="{7904A76D-DEAE-4C6C-8E4A-CFA3C99DAFBD}">
      <dgm:prSet/>
      <dgm:spPr/>
      <dgm:t>
        <a:bodyPr/>
        <a:lstStyle/>
        <a:p>
          <a:endParaRPr lang="en-US"/>
        </a:p>
      </dgm:t>
    </dgm:pt>
    <dgm:pt modelId="{D2162163-6C13-4331-A5CF-0411E01BD352}" type="pres">
      <dgm:prSet presAssocID="{A7BD811E-C08F-442B-80F0-9C29C4EEED4B}" presName="root" presStyleCnt="0">
        <dgm:presLayoutVars>
          <dgm:dir/>
          <dgm:resizeHandles val="exact"/>
        </dgm:presLayoutVars>
      </dgm:prSet>
      <dgm:spPr/>
    </dgm:pt>
    <dgm:pt modelId="{1543FD5C-16E7-4CBB-AE72-8DA6043698C1}" type="pres">
      <dgm:prSet presAssocID="{A35C8456-A10A-4E55-BA84-E3DEA0B1A9FD}" presName="compNode" presStyleCnt="0"/>
      <dgm:spPr/>
    </dgm:pt>
    <dgm:pt modelId="{E47C3362-7A36-4033-8D3E-C97EDCC01012}" type="pres">
      <dgm:prSet presAssocID="{A35C8456-A10A-4E55-BA84-E3DEA0B1A9FD}" presName="iconBgRect" presStyleLbl="bgShp" presStyleIdx="0" presStyleCnt="4"/>
      <dgm:spPr/>
    </dgm:pt>
    <dgm:pt modelId="{4F8F5B5E-8E4D-4A8E-9DDA-23EBE4D17C4D}" type="pres">
      <dgm:prSet presAssocID="{A35C8456-A10A-4E55-BA84-E3DEA0B1A9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42E5628-B3EE-4058-9AF1-5EB8A0D1339E}" type="pres">
      <dgm:prSet presAssocID="{A35C8456-A10A-4E55-BA84-E3DEA0B1A9FD}" presName="spaceRect" presStyleCnt="0"/>
      <dgm:spPr/>
    </dgm:pt>
    <dgm:pt modelId="{7C39C8AC-A21D-4158-A83F-8BC5AD9F4C1A}" type="pres">
      <dgm:prSet presAssocID="{A35C8456-A10A-4E55-BA84-E3DEA0B1A9FD}" presName="textRect" presStyleLbl="revTx" presStyleIdx="0" presStyleCnt="4">
        <dgm:presLayoutVars>
          <dgm:chMax val="1"/>
          <dgm:chPref val="1"/>
        </dgm:presLayoutVars>
      </dgm:prSet>
      <dgm:spPr/>
    </dgm:pt>
    <dgm:pt modelId="{6B1737C4-D88D-4EFA-B187-958F11272893}" type="pres">
      <dgm:prSet presAssocID="{31F11DE8-A04F-4B4C-B5A9-B40FE8A13C50}" presName="sibTrans" presStyleCnt="0"/>
      <dgm:spPr/>
    </dgm:pt>
    <dgm:pt modelId="{35BA0DF2-A0FC-4C42-BD65-3A8C5CE73220}" type="pres">
      <dgm:prSet presAssocID="{058BA79F-FA40-4DFA-853D-735E4D811562}" presName="compNode" presStyleCnt="0"/>
      <dgm:spPr/>
    </dgm:pt>
    <dgm:pt modelId="{53A0A9DF-02BA-45F4-A6D8-66804FBB39D2}" type="pres">
      <dgm:prSet presAssocID="{058BA79F-FA40-4DFA-853D-735E4D811562}" presName="iconBgRect" presStyleLbl="bgShp" presStyleIdx="1" presStyleCnt="4"/>
      <dgm:spPr/>
    </dgm:pt>
    <dgm:pt modelId="{317CF161-C9F4-4E0F-94A5-22B4062B9485}" type="pres">
      <dgm:prSet presAssocID="{058BA79F-FA40-4DFA-853D-735E4D8115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54CCFD9-3262-4756-8097-06059EA787B8}" type="pres">
      <dgm:prSet presAssocID="{058BA79F-FA40-4DFA-853D-735E4D811562}" presName="spaceRect" presStyleCnt="0"/>
      <dgm:spPr/>
    </dgm:pt>
    <dgm:pt modelId="{4E7387FA-16FA-41CD-9938-AF8580B85036}" type="pres">
      <dgm:prSet presAssocID="{058BA79F-FA40-4DFA-853D-735E4D811562}" presName="textRect" presStyleLbl="revTx" presStyleIdx="1" presStyleCnt="4">
        <dgm:presLayoutVars>
          <dgm:chMax val="1"/>
          <dgm:chPref val="1"/>
        </dgm:presLayoutVars>
      </dgm:prSet>
      <dgm:spPr/>
    </dgm:pt>
    <dgm:pt modelId="{3BD2859E-5648-4A29-BD75-B6237214FBA1}" type="pres">
      <dgm:prSet presAssocID="{D15FD14A-8D3E-4877-9361-6A2A4ACF08CD}" presName="sibTrans" presStyleCnt="0"/>
      <dgm:spPr/>
    </dgm:pt>
    <dgm:pt modelId="{93780580-1D78-4B8D-B309-4E4DC2E1F442}" type="pres">
      <dgm:prSet presAssocID="{3073F192-9CE2-4401-874D-7263E44405FC}" presName="compNode" presStyleCnt="0"/>
      <dgm:spPr/>
    </dgm:pt>
    <dgm:pt modelId="{B21A7FAC-5DD2-4A0E-9D7E-C8BD589B0E81}" type="pres">
      <dgm:prSet presAssocID="{3073F192-9CE2-4401-874D-7263E44405FC}" presName="iconBgRect" presStyleLbl="bgShp" presStyleIdx="2" presStyleCnt="4"/>
      <dgm:spPr/>
    </dgm:pt>
    <dgm:pt modelId="{7CC6521F-59A8-4FEE-8391-55022AD0DA11}" type="pres">
      <dgm:prSet presAssocID="{3073F192-9CE2-4401-874D-7263E44405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8B4807A-F501-49DD-AC8B-0B543DF9656F}" type="pres">
      <dgm:prSet presAssocID="{3073F192-9CE2-4401-874D-7263E44405FC}" presName="spaceRect" presStyleCnt="0"/>
      <dgm:spPr/>
    </dgm:pt>
    <dgm:pt modelId="{A647BF9B-61DC-4815-B8B4-1FEB4DAA6846}" type="pres">
      <dgm:prSet presAssocID="{3073F192-9CE2-4401-874D-7263E44405FC}" presName="textRect" presStyleLbl="revTx" presStyleIdx="2" presStyleCnt="4">
        <dgm:presLayoutVars>
          <dgm:chMax val="1"/>
          <dgm:chPref val="1"/>
        </dgm:presLayoutVars>
      </dgm:prSet>
      <dgm:spPr/>
    </dgm:pt>
    <dgm:pt modelId="{269A4419-0742-471D-95AE-A71DA2148980}" type="pres">
      <dgm:prSet presAssocID="{A4B527F4-9DC6-4B0F-9E21-34B10C382AE0}" presName="sibTrans" presStyleCnt="0"/>
      <dgm:spPr/>
    </dgm:pt>
    <dgm:pt modelId="{012B3599-6ABC-4C79-B006-24E1DA527DEE}" type="pres">
      <dgm:prSet presAssocID="{1C6CEAE8-1F37-47C8-A1F9-0E71F2D4F903}" presName="compNode" presStyleCnt="0"/>
      <dgm:spPr/>
    </dgm:pt>
    <dgm:pt modelId="{0604A9E9-F025-4C60-8003-9C227AEA2346}" type="pres">
      <dgm:prSet presAssocID="{1C6CEAE8-1F37-47C8-A1F9-0E71F2D4F903}" presName="iconBgRect" presStyleLbl="bgShp" presStyleIdx="3" presStyleCnt="4"/>
      <dgm:spPr/>
    </dgm:pt>
    <dgm:pt modelId="{4585C8A3-196F-41B0-8E1B-4C65017D7B43}" type="pres">
      <dgm:prSet presAssocID="{1C6CEAE8-1F37-47C8-A1F9-0E71F2D4F9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F748E6-374F-4003-9320-E1AAEA80196D}" type="pres">
      <dgm:prSet presAssocID="{1C6CEAE8-1F37-47C8-A1F9-0E71F2D4F903}" presName="spaceRect" presStyleCnt="0"/>
      <dgm:spPr/>
    </dgm:pt>
    <dgm:pt modelId="{F601CF10-94B5-4ADB-8402-58B56010F81E}" type="pres">
      <dgm:prSet presAssocID="{1C6CEAE8-1F37-47C8-A1F9-0E71F2D4F9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C90B0C-32CC-4098-BC11-972C6BA76AAF}" type="presOf" srcId="{1C6CEAE8-1F37-47C8-A1F9-0E71F2D4F903}" destId="{F601CF10-94B5-4ADB-8402-58B56010F81E}" srcOrd="0" destOrd="0" presId="urn:microsoft.com/office/officeart/2018/5/layout/IconCircleLabelList"/>
    <dgm:cxn modelId="{7F0F9211-6604-4A42-A12E-0890D4D4B09E}" type="presOf" srcId="{058BA79F-FA40-4DFA-853D-735E4D811562}" destId="{4E7387FA-16FA-41CD-9938-AF8580B85036}" srcOrd="0" destOrd="0" presId="urn:microsoft.com/office/officeart/2018/5/layout/IconCircleLabelList"/>
    <dgm:cxn modelId="{3C68372C-22F4-456A-94CB-85F2BBB9C93C}" type="presOf" srcId="{A7BD811E-C08F-442B-80F0-9C29C4EEED4B}" destId="{D2162163-6C13-4331-A5CF-0411E01BD352}" srcOrd="0" destOrd="0" presId="urn:microsoft.com/office/officeart/2018/5/layout/IconCircleLabelList"/>
    <dgm:cxn modelId="{1382B134-F4F6-4595-A1C6-AF40EE4B62B3}" type="presOf" srcId="{3073F192-9CE2-4401-874D-7263E44405FC}" destId="{A647BF9B-61DC-4815-B8B4-1FEB4DAA6846}" srcOrd="0" destOrd="0" presId="urn:microsoft.com/office/officeart/2018/5/layout/IconCircleLabelList"/>
    <dgm:cxn modelId="{776FE165-4937-4211-A1C5-FFBD2EC3C0C1}" srcId="{A7BD811E-C08F-442B-80F0-9C29C4EEED4B}" destId="{3073F192-9CE2-4401-874D-7263E44405FC}" srcOrd="2" destOrd="0" parTransId="{59FACBDB-B578-4EBD-B42B-577C88466011}" sibTransId="{A4B527F4-9DC6-4B0F-9E21-34B10C382AE0}"/>
    <dgm:cxn modelId="{8C11306C-ADD9-4E29-8468-4572D3D67013}" srcId="{A7BD811E-C08F-442B-80F0-9C29C4EEED4B}" destId="{A35C8456-A10A-4E55-BA84-E3DEA0B1A9FD}" srcOrd="0" destOrd="0" parTransId="{F5DE4BB9-0C51-4360-B596-599F717F858E}" sibTransId="{31F11DE8-A04F-4B4C-B5A9-B40FE8A13C50}"/>
    <dgm:cxn modelId="{7904A76D-DEAE-4C6C-8E4A-CFA3C99DAFBD}" srcId="{A7BD811E-C08F-442B-80F0-9C29C4EEED4B}" destId="{1C6CEAE8-1F37-47C8-A1F9-0E71F2D4F903}" srcOrd="3" destOrd="0" parTransId="{281F7EA8-A8B3-4AFE-A0F2-C84016FA27A8}" sibTransId="{F05155EE-5212-43C2-8FBB-C55877524BCB}"/>
    <dgm:cxn modelId="{13FE1BBC-6A89-484D-AA8C-A1F1DD1ACE67}" srcId="{A7BD811E-C08F-442B-80F0-9C29C4EEED4B}" destId="{058BA79F-FA40-4DFA-853D-735E4D811562}" srcOrd="1" destOrd="0" parTransId="{1C585528-67F0-4DA5-B5D2-F5CF26214788}" sibTransId="{D15FD14A-8D3E-4877-9361-6A2A4ACF08CD}"/>
    <dgm:cxn modelId="{727820EB-A584-4670-BEB2-8DEFFFC2646E}" type="presOf" srcId="{A35C8456-A10A-4E55-BA84-E3DEA0B1A9FD}" destId="{7C39C8AC-A21D-4158-A83F-8BC5AD9F4C1A}" srcOrd="0" destOrd="0" presId="urn:microsoft.com/office/officeart/2018/5/layout/IconCircleLabelList"/>
    <dgm:cxn modelId="{149EBC11-1EDF-45A2-853F-7A12AC4A5D55}" type="presParOf" srcId="{D2162163-6C13-4331-A5CF-0411E01BD352}" destId="{1543FD5C-16E7-4CBB-AE72-8DA6043698C1}" srcOrd="0" destOrd="0" presId="urn:microsoft.com/office/officeart/2018/5/layout/IconCircleLabelList"/>
    <dgm:cxn modelId="{BC722175-7672-448F-A47A-84DBC42F09C9}" type="presParOf" srcId="{1543FD5C-16E7-4CBB-AE72-8DA6043698C1}" destId="{E47C3362-7A36-4033-8D3E-C97EDCC01012}" srcOrd="0" destOrd="0" presId="urn:microsoft.com/office/officeart/2018/5/layout/IconCircleLabelList"/>
    <dgm:cxn modelId="{EF8205A8-3EED-48C3-881D-698FFD377705}" type="presParOf" srcId="{1543FD5C-16E7-4CBB-AE72-8DA6043698C1}" destId="{4F8F5B5E-8E4D-4A8E-9DDA-23EBE4D17C4D}" srcOrd="1" destOrd="0" presId="urn:microsoft.com/office/officeart/2018/5/layout/IconCircleLabelList"/>
    <dgm:cxn modelId="{27886B5E-9C56-4801-9631-C0D89F3D6BA3}" type="presParOf" srcId="{1543FD5C-16E7-4CBB-AE72-8DA6043698C1}" destId="{D42E5628-B3EE-4058-9AF1-5EB8A0D1339E}" srcOrd="2" destOrd="0" presId="urn:microsoft.com/office/officeart/2018/5/layout/IconCircleLabelList"/>
    <dgm:cxn modelId="{B3FE9F16-54EF-4A16-8ECC-92865B931DCF}" type="presParOf" srcId="{1543FD5C-16E7-4CBB-AE72-8DA6043698C1}" destId="{7C39C8AC-A21D-4158-A83F-8BC5AD9F4C1A}" srcOrd="3" destOrd="0" presId="urn:microsoft.com/office/officeart/2018/5/layout/IconCircleLabelList"/>
    <dgm:cxn modelId="{17ADE656-1908-41F5-A583-CA6CAF2C4396}" type="presParOf" srcId="{D2162163-6C13-4331-A5CF-0411E01BD352}" destId="{6B1737C4-D88D-4EFA-B187-958F11272893}" srcOrd="1" destOrd="0" presId="urn:microsoft.com/office/officeart/2018/5/layout/IconCircleLabelList"/>
    <dgm:cxn modelId="{A7E84500-CBB2-4D9A-8C7E-54C758E39CBF}" type="presParOf" srcId="{D2162163-6C13-4331-A5CF-0411E01BD352}" destId="{35BA0DF2-A0FC-4C42-BD65-3A8C5CE73220}" srcOrd="2" destOrd="0" presId="urn:microsoft.com/office/officeart/2018/5/layout/IconCircleLabelList"/>
    <dgm:cxn modelId="{EF06CE7E-9936-4595-A83F-9A27F3C3830C}" type="presParOf" srcId="{35BA0DF2-A0FC-4C42-BD65-3A8C5CE73220}" destId="{53A0A9DF-02BA-45F4-A6D8-66804FBB39D2}" srcOrd="0" destOrd="0" presId="urn:microsoft.com/office/officeart/2018/5/layout/IconCircleLabelList"/>
    <dgm:cxn modelId="{99B6ED85-456D-46FA-923D-A4E77974B22D}" type="presParOf" srcId="{35BA0DF2-A0FC-4C42-BD65-3A8C5CE73220}" destId="{317CF161-C9F4-4E0F-94A5-22B4062B9485}" srcOrd="1" destOrd="0" presId="urn:microsoft.com/office/officeart/2018/5/layout/IconCircleLabelList"/>
    <dgm:cxn modelId="{65FEE3F0-CC04-4FDA-AA3E-6C39E4D14909}" type="presParOf" srcId="{35BA0DF2-A0FC-4C42-BD65-3A8C5CE73220}" destId="{954CCFD9-3262-4756-8097-06059EA787B8}" srcOrd="2" destOrd="0" presId="urn:microsoft.com/office/officeart/2018/5/layout/IconCircleLabelList"/>
    <dgm:cxn modelId="{B5D2550D-DF1C-47E6-B0B7-714C68E11C7D}" type="presParOf" srcId="{35BA0DF2-A0FC-4C42-BD65-3A8C5CE73220}" destId="{4E7387FA-16FA-41CD-9938-AF8580B85036}" srcOrd="3" destOrd="0" presId="urn:microsoft.com/office/officeart/2018/5/layout/IconCircleLabelList"/>
    <dgm:cxn modelId="{B561FFFF-4714-4ED3-BCA4-7A04C4D9AA68}" type="presParOf" srcId="{D2162163-6C13-4331-A5CF-0411E01BD352}" destId="{3BD2859E-5648-4A29-BD75-B6237214FBA1}" srcOrd="3" destOrd="0" presId="urn:microsoft.com/office/officeart/2018/5/layout/IconCircleLabelList"/>
    <dgm:cxn modelId="{FE52B51C-8646-4FEF-8F71-9EA1CB853AD3}" type="presParOf" srcId="{D2162163-6C13-4331-A5CF-0411E01BD352}" destId="{93780580-1D78-4B8D-B309-4E4DC2E1F442}" srcOrd="4" destOrd="0" presId="urn:microsoft.com/office/officeart/2018/5/layout/IconCircleLabelList"/>
    <dgm:cxn modelId="{255D1F9F-1491-4FB1-A6D5-668C283D3129}" type="presParOf" srcId="{93780580-1D78-4B8D-B309-4E4DC2E1F442}" destId="{B21A7FAC-5DD2-4A0E-9D7E-C8BD589B0E81}" srcOrd="0" destOrd="0" presId="urn:microsoft.com/office/officeart/2018/5/layout/IconCircleLabelList"/>
    <dgm:cxn modelId="{6D1A25C7-A9F2-4C4F-BDDB-DB596424D1E3}" type="presParOf" srcId="{93780580-1D78-4B8D-B309-4E4DC2E1F442}" destId="{7CC6521F-59A8-4FEE-8391-55022AD0DA11}" srcOrd="1" destOrd="0" presId="urn:microsoft.com/office/officeart/2018/5/layout/IconCircleLabelList"/>
    <dgm:cxn modelId="{B77D514D-AF26-40E7-AD64-BA720199579B}" type="presParOf" srcId="{93780580-1D78-4B8D-B309-4E4DC2E1F442}" destId="{B8B4807A-F501-49DD-AC8B-0B543DF9656F}" srcOrd="2" destOrd="0" presId="urn:microsoft.com/office/officeart/2018/5/layout/IconCircleLabelList"/>
    <dgm:cxn modelId="{3A7A875B-88CE-4368-AB8A-618F6B6BE86A}" type="presParOf" srcId="{93780580-1D78-4B8D-B309-4E4DC2E1F442}" destId="{A647BF9B-61DC-4815-B8B4-1FEB4DAA6846}" srcOrd="3" destOrd="0" presId="urn:microsoft.com/office/officeart/2018/5/layout/IconCircleLabelList"/>
    <dgm:cxn modelId="{065F9B0B-B2C4-4DDD-8C7B-799F6EBC0E33}" type="presParOf" srcId="{D2162163-6C13-4331-A5CF-0411E01BD352}" destId="{269A4419-0742-471D-95AE-A71DA2148980}" srcOrd="5" destOrd="0" presId="urn:microsoft.com/office/officeart/2018/5/layout/IconCircleLabelList"/>
    <dgm:cxn modelId="{75B2CB8D-EE34-445B-A054-F82AB691566E}" type="presParOf" srcId="{D2162163-6C13-4331-A5CF-0411E01BD352}" destId="{012B3599-6ABC-4C79-B006-24E1DA527DEE}" srcOrd="6" destOrd="0" presId="urn:microsoft.com/office/officeart/2018/5/layout/IconCircleLabelList"/>
    <dgm:cxn modelId="{A70D59BD-9C28-47D9-9D65-C7CC3E37B402}" type="presParOf" srcId="{012B3599-6ABC-4C79-B006-24E1DA527DEE}" destId="{0604A9E9-F025-4C60-8003-9C227AEA2346}" srcOrd="0" destOrd="0" presId="urn:microsoft.com/office/officeart/2018/5/layout/IconCircleLabelList"/>
    <dgm:cxn modelId="{4C1CE3F5-E0FA-4276-9886-601D59EF962E}" type="presParOf" srcId="{012B3599-6ABC-4C79-B006-24E1DA527DEE}" destId="{4585C8A3-196F-41B0-8E1B-4C65017D7B43}" srcOrd="1" destOrd="0" presId="urn:microsoft.com/office/officeart/2018/5/layout/IconCircleLabelList"/>
    <dgm:cxn modelId="{04B3E590-9746-423F-9E6B-36F4BBC708E3}" type="presParOf" srcId="{012B3599-6ABC-4C79-B006-24E1DA527DEE}" destId="{A9F748E6-374F-4003-9320-E1AAEA80196D}" srcOrd="2" destOrd="0" presId="urn:microsoft.com/office/officeart/2018/5/layout/IconCircleLabelList"/>
    <dgm:cxn modelId="{81246B46-04A3-4CD7-8813-443B56717C81}" type="presParOf" srcId="{012B3599-6ABC-4C79-B006-24E1DA527DEE}" destId="{F601CF10-94B5-4ADB-8402-58B56010F81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C3362-7A36-4033-8D3E-C97EDCC01012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F5B5E-8E4D-4A8E-9DDA-23EBE4D17C4D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9C8AC-A21D-4158-A83F-8BC5AD9F4C1A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Patient datasets: admissions, diagnoses, demographics</a:t>
          </a:r>
        </a:p>
      </dsp:txBody>
      <dsp:txXfrm>
        <a:off x="25435" y="2456402"/>
        <a:ext cx="1800000" cy="720000"/>
      </dsp:txXfrm>
    </dsp:sp>
    <dsp:sp modelId="{53A0A9DF-02BA-45F4-A6D8-66804FBB39D2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CF161-C9F4-4E0F-94A5-22B4062B9485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387FA-16FA-41CD-9938-AF8580B85036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Staff training for chatbot/AI usage</a:t>
          </a:r>
        </a:p>
      </dsp:txBody>
      <dsp:txXfrm>
        <a:off x="2140435" y="2456402"/>
        <a:ext cx="1800000" cy="720000"/>
      </dsp:txXfrm>
    </dsp:sp>
    <dsp:sp modelId="{B21A7FAC-5DD2-4A0E-9D7E-C8BD589B0E81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6521F-59A8-4FEE-8391-55022AD0DA11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BF9B-61DC-4815-B8B4-1FEB4DAA6846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Secure patient data storage</a:t>
          </a:r>
        </a:p>
      </dsp:txBody>
      <dsp:txXfrm>
        <a:off x="4255435" y="2456402"/>
        <a:ext cx="1800000" cy="720000"/>
      </dsp:txXfrm>
    </dsp:sp>
    <dsp:sp modelId="{0604A9E9-F025-4C60-8003-9C227AEA2346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5C8A3-196F-41B0-8E1B-4C65017D7B43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CF10-94B5-4ADB-8402-58B56010F81E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• Python ML models for predictions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circle and a circle&#10;&#10;AI-generated content may be incorrect.">
            <a:extLst>
              <a:ext uri="{FF2B5EF4-FFF2-40B4-BE49-F238E27FC236}">
                <a16:creationId xmlns:a16="http://schemas.microsoft.com/office/drawing/2014/main" id="{A10A77EB-11E6-D372-68FE-60BB77BE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3816" b="-3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ZA" sz="3900">
                <a:solidFill>
                  <a:schemeClr val="bg1"/>
                </a:solidFill>
              </a:rPr>
              <a:t>CarePredictAI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ZA" sz="1700">
                <a:solidFill>
                  <a:schemeClr val="bg1"/>
                </a:solidFill>
              </a:rPr>
              <a:t>Smart Patient Management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6D548-41C0-9061-668E-6893C8F2D6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6001" r="17256"/>
          <a:stretch>
            <a:fillRect/>
          </a:stretch>
        </p:blipFill>
        <p:spPr>
          <a:xfrm>
            <a:off x="135731" y="182880"/>
            <a:ext cx="8867728" cy="6499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2806506"/>
          </a:xfrm>
        </p:spPr>
        <p:txBody>
          <a:bodyPr anchor="b">
            <a:normAutofit/>
          </a:bodyPr>
          <a:lstStyle/>
          <a:p>
            <a:r>
              <a:rPr lang="en-ZA" sz="35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526300"/>
            <a:ext cx="7623913" cy="2588458"/>
          </a:xfrm>
        </p:spPr>
        <p:txBody>
          <a:bodyPr>
            <a:normAutofit/>
          </a:bodyPr>
          <a:lstStyle/>
          <a:p>
            <a:r>
              <a:rPr lang="en-ZA" sz="1700" dirty="0">
                <a:solidFill>
                  <a:srgbClr val="FFFFFF"/>
                </a:solidFill>
              </a:rPr>
              <a:t>• </a:t>
            </a:r>
            <a:r>
              <a:rPr lang="en-ZA" sz="2000" b="1" dirty="0">
                <a:solidFill>
                  <a:srgbClr val="FFFFFF"/>
                </a:solidFill>
              </a:rPr>
              <a:t>AI improves hospital efficiency &amp; saves lives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Reduces waiting lines via chatbot check-in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Prototype shows promise despite limitations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Scalable impact for South Africa and beyond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Problem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0586-44EB-B3BE-EBFF-C5B57314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392" b="1785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Long queues delay access to care</a:t>
            </a:r>
          </a:p>
          <a:p>
            <a:r>
              <a:rPr lang="en-ZA" sz="1600"/>
              <a:t>• Patients with low risk wait same as high risk</a:t>
            </a:r>
          </a:p>
          <a:p>
            <a:r>
              <a:rPr lang="en-ZA" sz="1600"/>
              <a:t>• Overwhelms staff, reduces satisfaction</a:t>
            </a:r>
          </a:p>
          <a:p>
            <a:r>
              <a:rPr lang="en-ZA" sz="1600"/>
              <a:t>• Lack of prediction tools for urgent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ZA" sz="3500">
                <a:solidFill>
                  <a:schemeClr val="bg1"/>
                </a:solidFill>
              </a:rPr>
              <a:t>Business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1600">
                <a:solidFill>
                  <a:schemeClr val="bg1">
                    <a:alpha val="80000"/>
                  </a:schemeClr>
                </a:solidFill>
              </a:rPr>
              <a:t>• Predict patient risk levels at entry</a:t>
            </a:r>
          </a:p>
          <a:p>
            <a:pPr>
              <a:lnSpc>
                <a:spcPct val="90000"/>
              </a:lnSpc>
            </a:pPr>
            <a:r>
              <a:rPr lang="en-ZA" sz="1600">
                <a:solidFill>
                  <a:schemeClr val="bg1">
                    <a:alpha val="80000"/>
                  </a:schemeClr>
                </a:solidFill>
              </a:rPr>
              <a:t>• Classify patients: critical, moderate, low risk</a:t>
            </a:r>
          </a:p>
          <a:p>
            <a:pPr>
              <a:lnSpc>
                <a:spcPct val="90000"/>
              </a:lnSpc>
            </a:pPr>
            <a:r>
              <a:rPr lang="en-ZA" sz="1600">
                <a:solidFill>
                  <a:schemeClr val="bg1">
                    <a:alpha val="80000"/>
                  </a:schemeClr>
                </a:solidFill>
              </a:rPr>
              <a:t>• Reduce waiting times</a:t>
            </a:r>
          </a:p>
          <a:p>
            <a:pPr>
              <a:lnSpc>
                <a:spcPct val="90000"/>
              </a:lnSpc>
            </a:pPr>
            <a:r>
              <a:rPr lang="en-ZA" sz="1600">
                <a:solidFill>
                  <a:schemeClr val="bg1">
                    <a:alpha val="80000"/>
                  </a:schemeClr>
                </a:solidFill>
              </a:rPr>
              <a:t>• Chatbot for patient information entry</a:t>
            </a:r>
          </a:p>
          <a:p>
            <a:pPr>
              <a:lnSpc>
                <a:spcPct val="90000"/>
              </a:lnSpc>
            </a:pPr>
            <a:r>
              <a:rPr lang="en-ZA" sz="1600">
                <a:solidFill>
                  <a:schemeClr val="bg1">
                    <a:alpha val="80000"/>
                  </a:schemeClr>
                </a:solidFill>
              </a:rPr>
              <a:t>• Support doctors &amp; admins in decision-making</a:t>
            </a:r>
          </a:p>
        </p:txBody>
      </p:sp>
      <p:pic>
        <p:nvPicPr>
          <p:cNvPr id="4" name="Picture 3" descr="A pyramid of health risk&#10;&#10;AI-generated content may be incorrect.">
            <a:extLst>
              <a:ext uri="{FF2B5EF4-FFF2-40B4-BE49-F238E27FC236}">
                <a16:creationId xmlns:a16="http://schemas.microsoft.com/office/drawing/2014/main" id="{F275CE56-152B-069F-7CB5-7CA5B9F4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26" r="20213" b="2"/>
          <a:stretch>
            <a:fillRect/>
          </a:stretch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ZA" sz="4700"/>
              <a:t>Business Background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r>
              <a:rPr lang="en-ZA" sz="1900"/>
              <a:t>• Built for South African healthcare facilities</a:t>
            </a:r>
          </a:p>
          <a:p>
            <a:r>
              <a:rPr lang="en-ZA" sz="1900"/>
              <a:t>• Sorts patients by risk using symptoms</a:t>
            </a:r>
          </a:p>
          <a:p>
            <a:r>
              <a:rPr lang="en-ZA" sz="1900"/>
              <a:t>• Chatbot check-in system</a:t>
            </a:r>
          </a:p>
          <a:p>
            <a:r>
              <a:rPr lang="en-ZA" sz="1900"/>
              <a:t>• Powered by Python ML models</a:t>
            </a:r>
          </a:p>
          <a:p>
            <a:r>
              <a:rPr lang="en-ZA" sz="1900"/>
              <a:t>• Scalable to hospitals &amp; clinics nationwide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2EA4B-1A9E-A126-C825-72D1EE3A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27" r="28157" b="-1"/>
          <a:stretch>
            <a:fillRect/>
          </a:stretch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ZA" sz="3500">
                <a:solidFill>
                  <a:srgbClr val="FFFFFF"/>
                </a:solidFill>
              </a:rPr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B8E71C-615C-E64E-8F32-C67677184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34417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2A805-7FBF-17E8-4DEF-FCD0BAF3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62" b="7896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Missing or imbalanced data records</a:t>
            </a:r>
          </a:p>
          <a:p>
            <a:r>
              <a:rPr lang="en-ZA" sz="1600"/>
              <a:t>• Limited availability of quality datasets</a:t>
            </a:r>
          </a:p>
          <a:p>
            <a:r>
              <a:rPr lang="en-ZA" sz="1600"/>
              <a:t>• Staff resistance to new tech</a:t>
            </a:r>
          </a:p>
          <a:p>
            <a:r>
              <a:rPr lang="en-ZA" sz="1600"/>
              <a:t>• Infrastructure limits in rural areas</a:t>
            </a:r>
          </a:p>
          <a:p>
            <a:r>
              <a:rPr lang="en-ZA" sz="1600"/>
              <a:t>• Ethical &amp; government approval concerns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Risks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E92D8-A6C8-2540-B632-B9A51F67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06" b="1385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Technical: overfitting, slow training</a:t>
            </a:r>
          </a:p>
          <a:p>
            <a:r>
              <a:rPr lang="en-ZA" sz="1600"/>
              <a:t>• Ethical: misuse without oversight</a:t>
            </a:r>
          </a:p>
          <a:p>
            <a:r>
              <a:rPr lang="en-ZA" sz="1600"/>
              <a:t>• Data privacy breaches</a:t>
            </a:r>
          </a:p>
          <a:p>
            <a:r>
              <a:rPr lang="en-ZA" sz="1600"/>
              <a:t>• High implementation costs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Tools &amp;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340B2-CB7D-8649-F398-B8B7A890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23" b="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PyCharm: AI model &amp; chatbot development</a:t>
            </a:r>
          </a:p>
          <a:p>
            <a:r>
              <a:rPr lang="en-ZA" sz="1600"/>
              <a:t>• SQL: patient data management</a:t>
            </a:r>
          </a:p>
          <a:p>
            <a:r>
              <a:rPr lang="en-ZA" sz="1600"/>
              <a:t>• PowerPoint: solution presentations</a:t>
            </a:r>
          </a:p>
          <a:p>
            <a:r>
              <a:rPr lang="en-ZA" sz="1600"/>
              <a:t>• GitHub: collaboration &amp; version control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68DF5-0B29-5C3A-8EE0-A663109319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l="13039" r="11961"/>
          <a:stretch>
            <a:fillRect/>
          </a:stretch>
        </p:blipFill>
        <p:spPr>
          <a:xfrm>
            <a:off x="20" y="-1"/>
            <a:ext cx="914398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40021"/>
            <a:ext cx="5022333" cy="1325563"/>
          </a:xfrm>
        </p:spPr>
        <p:txBody>
          <a:bodyPr>
            <a:normAutofit/>
          </a:bodyPr>
          <a:lstStyle/>
          <a:p>
            <a:r>
              <a:rPr lang="en-ZA" sz="3500" b="1" dirty="0">
                <a:solidFill>
                  <a:srgbClr val="FFFFFF"/>
                </a:solidFill>
              </a:rPr>
              <a:t>AI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590600"/>
            <a:ext cx="5022339" cy="2433722"/>
          </a:xfrm>
        </p:spPr>
        <p:txBody>
          <a:bodyPr>
            <a:normAutofit/>
          </a:bodyPr>
          <a:lstStyle/>
          <a:p>
            <a:r>
              <a:rPr lang="en-ZA" sz="2000" b="1" dirty="0">
                <a:solidFill>
                  <a:srgbClr val="FFFFFF"/>
                </a:solidFill>
              </a:rPr>
              <a:t>• Patient registers via chatbot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Enters details: name, age, symptoms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AI estimates risk level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Generates unique patient ID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Reduces waiting lines, helps doctors prepare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282</Words>
  <Application>Microsoft Office PowerPoint</Application>
  <PresentationFormat>On-screen Show (4:3)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CarePredictAI</vt:lpstr>
      <vt:lpstr>Problem Definition</vt:lpstr>
      <vt:lpstr>Business Objectives</vt:lpstr>
      <vt:lpstr>Business Background</vt:lpstr>
      <vt:lpstr>Requirements</vt:lpstr>
      <vt:lpstr>Constraints</vt:lpstr>
      <vt:lpstr>Risks</vt:lpstr>
      <vt:lpstr>Tools &amp; Techniques</vt:lpstr>
      <vt:lpstr>AI Solution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Nicole N Novela</dc:creator>
  <cp:keywords/>
  <dc:description>generated using python-pptx</dc:description>
  <cp:lastModifiedBy>NOVELA</cp:lastModifiedBy>
  <cp:revision>2</cp:revision>
  <dcterms:created xsi:type="dcterms:W3CDTF">2013-01-27T09:14:16Z</dcterms:created>
  <dcterms:modified xsi:type="dcterms:W3CDTF">2025-09-24T21:02:29Z</dcterms:modified>
  <cp:category/>
</cp:coreProperties>
</file>